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Tahoma"/>
      <p:regular r:id="rId17"/>
      <p:bold r:id="rId18"/>
    </p:embeddedFont>
    <p:embeddedFont>
      <p:font typeface="Urbanist"/>
      <p:regular r:id="rId19"/>
      <p:bold r:id="rId20"/>
      <p:italic r:id="rId21"/>
      <p:boldItalic r:id="rId22"/>
    </p:embeddedFont>
    <p:embeddedFont>
      <p:font typeface="Proxima Nova Semibold"/>
      <p:regular r:id="rId23"/>
      <p:bold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-bold.fntdata"/><Relationship Id="rId22" Type="http://schemas.openxmlformats.org/officeDocument/2006/relationships/font" Target="fonts/Urbanist-boldItalic.fntdata"/><Relationship Id="rId21" Type="http://schemas.openxmlformats.org/officeDocument/2006/relationships/font" Target="fonts/Urbanist-italic.fntdata"/><Relationship Id="rId24" Type="http://schemas.openxmlformats.org/officeDocument/2006/relationships/font" Target="fonts/ProximaNovaSemibold-bold.fntdata"/><Relationship Id="rId23" Type="http://schemas.openxmlformats.org/officeDocument/2006/relationships/font" Target="fonts/ProximaNova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ProximaNovaSemibold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Tahoma-regular.fntdata"/><Relationship Id="rId16" Type="http://schemas.openxmlformats.org/officeDocument/2006/relationships/slide" Target="slides/slide10.xml"/><Relationship Id="rId19" Type="http://schemas.openxmlformats.org/officeDocument/2006/relationships/font" Target="fonts/Urbanist-regular.fntdata"/><Relationship Id="rId18" Type="http://schemas.openxmlformats.org/officeDocument/2006/relationships/font" Target="fonts/Tahom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dbcf2a56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2dbcf2a56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dbcf2a56c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2dbcf2a56c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dbcf2a56c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2dbcf2a56c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dbcf2a56c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2dbcf2a56c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dbcf2a56c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2dbcf2a56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dbcf2a56c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2dbcf2a56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dbcf2a56c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2dbcf2a56c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dbcf2a56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2dbcf2a56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dbcf2a56c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2dbcf2a56c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dbcf2a56c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2dbcf2a56c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7500" y="697566"/>
            <a:ext cx="8509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26571" y="1206033"/>
            <a:ext cx="8490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317500" y="4769250"/>
            <a:ext cx="2607300" cy="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681626" y="4769250"/>
            <a:ext cx="164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TITLE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847809" y="4807000"/>
            <a:ext cx="2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00" lIns="83800" spcFirstLastPara="1" rIns="83800" wrap="square" tIns="83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7500" y="697566"/>
            <a:ext cx="8509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70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26571" y="1206033"/>
            <a:ext cx="8490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1" type="ftr"/>
          </p:nvPr>
        </p:nvSpPr>
        <p:spPr>
          <a:xfrm>
            <a:off x="317500" y="4769250"/>
            <a:ext cx="2607300" cy="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681626" y="4769250"/>
            <a:ext cx="164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7500" y="697566"/>
            <a:ext cx="8509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700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326571" y="1206033"/>
            <a:ext cx="8490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317500" y="4769250"/>
            <a:ext cx="2607300" cy="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681626" y="4769250"/>
            <a:ext cx="164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54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929515" y="204665"/>
            <a:ext cx="1284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900">
                <a:solidFill>
                  <a:srgbClr val="004AA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TITLE_1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847809" y="4807000"/>
            <a:ext cx="2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00" lIns="83800" spcFirstLastPara="1" rIns="83800" wrap="square" tIns="83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 Semibold"/>
              <a:buNone/>
              <a:defRPr b="0" i="0" sz="9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www.instagram.com/reel/CnL4JvUBKpR/?igsh=NXZvbDdkeDBrM24w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://www.youtube.com/watch?v=XNcHPluhsWc" TargetMode="External"/><Relationship Id="rId8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XNcHPluhsWc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54025"/>
            <a:ext cx="29669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5" y="130225"/>
            <a:ext cx="448435" cy="20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33"/>
          <p:cNvGrpSpPr/>
          <p:nvPr/>
        </p:nvGrpSpPr>
        <p:grpSpPr>
          <a:xfrm>
            <a:off x="4061441" y="1831315"/>
            <a:ext cx="4469805" cy="1069615"/>
            <a:chOff x="877963" y="3333075"/>
            <a:chExt cx="4281012" cy="958351"/>
          </a:xfrm>
        </p:grpSpPr>
        <p:pic>
          <p:nvPicPr>
            <p:cNvPr id="138" name="Google Shape;138;p33"/>
            <p:cNvPicPr preferRelativeResize="0"/>
            <p:nvPr/>
          </p:nvPicPr>
          <p:blipFill rotWithShape="1">
            <a:blip r:embed="rId5">
              <a:alphaModFix/>
            </a:blip>
            <a:srcRect b="989" l="0" r="0" t="990"/>
            <a:stretch/>
          </p:blipFill>
          <p:spPr>
            <a:xfrm>
              <a:off x="1450725" y="3333075"/>
              <a:ext cx="3708250" cy="958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33"/>
            <p:cNvSpPr/>
            <p:nvPr/>
          </p:nvSpPr>
          <p:spPr>
            <a:xfrm>
              <a:off x="877963" y="3488863"/>
              <a:ext cx="471300" cy="4713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rgbClr val="663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" name="Google Shape;14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975" y="1265150"/>
            <a:ext cx="3256526" cy="19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5" y="130225"/>
            <a:ext cx="448435" cy="2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/>
          <p:nvPr/>
        </p:nvSpPr>
        <p:spPr>
          <a:xfrm>
            <a:off x="2051013" y="2272800"/>
            <a:ext cx="4844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Fin.</a:t>
            </a:r>
            <a:endParaRPr b="1" i="0" sz="23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5" y="130225"/>
            <a:ext cx="448435" cy="2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4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4"/>
          <p:cNvSpPr txBox="1"/>
          <p:nvPr/>
        </p:nvSpPr>
        <p:spPr>
          <a:xfrm>
            <a:off x="2334625" y="825000"/>
            <a:ext cx="4627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Triple Choco Croissant, </a:t>
            </a:r>
            <a:br>
              <a:rPr b="1" i="0" lang="en-GB" sz="25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b="1" i="0" lang="en-GB" sz="25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Triple Drama</a:t>
            </a:r>
            <a:br>
              <a:rPr b="1" i="0" lang="en-GB" sz="25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b="1" i="0" lang="en-GB" sz="25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Ft. Rebel Kid</a:t>
            </a:r>
            <a:endParaRPr b="1" i="0" sz="25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49" name="Google Shape;149;p34"/>
          <p:cNvPicPr preferRelativeResize="0"/>
          <p:nvPr/>
        </p:nvPicPr>
        <p:blipFill rotWithShape="1">
          <a:blip r:embed="rId5">
            <a:alphaModFix/>
          </a:blip>
          <a:srcRect b="0" l="2372" r="0" t="0"/>
          <a:stretch/>
        </p:blipFill>
        <p:spPr>
          <a:xfrm>
            <a:off x="2146725" y="2555000"/>
            <a:ext cx="4725700" cy="21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/>
        </p:nvSpPr>
        <p:spPr>
          <a:xfrm>
            <a:off x="7218200" y="1359125"/>
            <a:ext cx="19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5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5" y="130225"/>
            <a:ext cx="448435" cy="2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3227550" y="573225"/>
            <a:ext cx="2688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Treatment Reference</a:t>
            </a:r>
            <a:endParaRPr b="1" i="0" sz="20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59" name="Google Shape;159;p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125" y="1526550"/>
            <a:ext cx="3653212" cy="21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at yourself with the ultimate chocolate pleasure. Three exotic layers of chocolate indulgence with Dairy Day Triple Bar. Dairy Day, Packed with goodness." id="160" name="Google Shape;160;p35" title="DAIRY DAY TRIPLE BAR 15 SEC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0825" y="1526550"/>
            <a:ext cx="3791800" cy="21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5" y="130225"/>
            <a:ext cx="448435" cy="2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 rotWithShape="1">
          <a:blip r:embed="rId3">
            <a:alphaModFix/>
          </a:blip>
          <a:srcRect b="0" l="0" r="74772" t="0"/>
          <a:stretch/>
        </p:blipFill>
        <p:spPr>
          <a:xfrm>
            <a:off x="8723325" y="130225"/>
            <a:ext cx="296693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6"/>
          <p:cNvSpPr txBox="1"/>
          <p:nvPr/>
        </p:nvSpPr>
        <p:spPr>
          <a:xfrm>
            <a:off x="3227550" y="2321550"/>
            <a:ext cx="2688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Script Flow</a:t>
            </a:r>
            <a:endParaRPr b="1" i="0" sz="20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/>
        </p:nvSpPr>
        <p:spPr>
          <a:xfrm>
            <a:off x="1274850" y="601800"/>
            <a:ext cx="729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Apoorva, like a typical daily soap actress, 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turns around three times in utter shock, looking into the camera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800" y="1524350"/>
            <a:ext cx="5100400" cy="28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2465700" y="558600"/>
            <a:ext cx="490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Camera zooms out and we see Apoorva holding a Triple Choco Croissant pack.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80" name="Google Shape;1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5750" y="1655975"/>
            <a:ext cx="4530051" cy="25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31124">
            <a:off x="4834873" y="1709988"/>
            <a:ext cx="2440951" cy="24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/>
        </p:nvSpPr>
        <p:spPr>
          <a:xfrm>
            <a:off x="2745750" y="4204950"/>
            <a:ext cx="4530000" cy="4311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“Ismein teen..teen..teen…choco layers hain?”</a:t>
            </a:r>
            <a:endParaRPr b="1" i="0" sz="1800" u="none" cap="none" strike="noStrike">
              <a:solidFill>
                <a:srgbClr val="FFC8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/>
        </p:nvSpPr>
        <p:spPr>
          <a:xfrm>
            <a:off x="2465700" y="558600"/>
            <a:ext cx="490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Product Window opens up with three layers of chocolate appearing on the screen in a romantic way.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descr="Treat yourself with the ultimate chocolate pleasure. Three exotic layers of chocolate indulgence with Dairy Day Triple Bar. Dairy Day, Packed with goodness." id="188" name="Google Shape;188;p39" title="DAIRY DAY TRIPLE BAR 15 SEC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100" y="1785900"/>
            <a:ext cx="3791800" cy="21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/>
        </p:nvSpPr>
        <p:spPr>
          <a:xfrm>
            <a:off x="2745750" y="4052550"/>
            <a:ext cx="4530000" cy="6771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“Gooey choco cream, so soft choco bread…and ooh…yummy choco chips!”</a:t>
            </a:r>
            <a:endParaRPr b="1" i="0" sz="1600" u="none" cap="none" strike="noStrike">
              <a:solidFill>
                <a:srgbClr val="FFC8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2195100" y="406200"/>
            <a:ext cx="563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Triple Choco Croissant is formed; transitions to Apoorva taking a biiiiig bite of the croissant.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2745750" y="3976350"/>
            <a:ext cx="4530000" cy="6771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“Jab Triple Choco croissant hoga, </a:t>
            </a:r>
            <a:b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triple drama toh hoga hi”</a:t>
            </a:r>
            <a:endParaRPr b="1" i="0" sz="1600" u="none" cap="none" strike="noStrike">
              <a:solidFill>
                <a:srgbClr val="FFC8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96" name="Google Shape;196;p40"/>
          <p:cNvPicPr preferRelativeResize="0"/>
          <p:nvPr/>
        </p:nvPicPr>
        <p:blipFill rotWithShape="1">
          <a:blip r:embed="rId3">
            <a:alphaModFix/>
          </a:blip>
          <a:srcRect b="0" l="0" r="0" t="23825"/>
          <a:stretch/>
        </p:blipFill>
        <p:spPr>
          <a:xfrm>
            <a:off x="3720975" y="1143400"/>
            <a:ext cx="2579550" cy="27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3174" y="2603080"/>
            <a:ext cx="1117331" cy="112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/>
        </p:nvSpPr>
        <p:spPr>
          <a:xfrm>
            <a:off x="2195100" y="406200"/>
            <a:ext cx="563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Brand Slate with packshot + logo</a:t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2745750" y="3595350"/>
            <a:ext cx="4530000" cy="6771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Brand VO: Britannia Triple Choco Croissant</a:t>
            </a:r>
            <a:b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b="1" i="0" lang="en-GB" sz="1600" u="none" cap="none" strike="noStrike">
                <a:solidFill>
                  <a:srgbClr val="FFC800"/>
                </a:solidFill>
                <a:latin typeface="Urbanist"/>
                <a:ea typeface="Urbanist"/>
                <a:cs typeface="Urbanist"/>
                <a:sym typeface="Urbanist"/>
              </a:rPr>
              <a:t>Apoorva’s VO: Try now, now, now!</a:t>
            </a:r>
            <a:endParaRPr b="1" i="0" sz="1600" u="none" cap="none" strike="noStrike">
              <a:solidFill>
                <a:srgbClr val="FFC8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 rotWithShape="1">
          <a:blip r:embed="rId3">
            <a:alphaModFix/>
          </a:blip>
          <a:srcRect b="23426" l="0" r="0" t="24201"/>
          <a:stretch/>
        </p:blipFill>
        <p:spPr>
          <a:xfrm>
            <a:off x="2774250" y="1085374"/>
            <a:ext cx="4472975" cy="2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8275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